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91" r:id="rId2"/>
    <p:sldId id="280" r:id="rId3"/>
    <p:sldId id="292" r:id="rId4"/>
    <p:sldId id="293" r:id="rId5"/>
    <p:sldId id="295" r:id="rId6"/>
    <p:sldId id="294" r:id="rId7"/>
    <p:sldId id="296" r:id="rId8"/>
    <p:sldId id="297" r:id="rId9"/>
    <p:sldId id="303" r:id="rId10"/>
    <p:sldId id="306" r:id="rId11"/>
    <p:sldId id="304" r:id="rId12"/>
    <p:sldId id="298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92"/>
  </p:normalViewPr>
  <p:slideViewPr>
    <p:cSldViewPr snapToGrid="0">
      <p:cViewPr varScale="1">
        <p:scale>
          <a:sx n="94" d="100"/>
          <a:sy n="9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AU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AU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A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A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A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A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A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C1FF645-E934-4013-A2DC-290BB473345B}" type="slidenum">
              <a:rPr lang="en-A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FC1FF645-E934-4013-A2DC-290BB473345B}" type="slidenum">
              <a:rPr lang="en-AU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A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748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CO2 absorbs IR radiation in two narrow bands around wavelengths 4.26 and 15 </a:t>
            </a:r>
            <a:r>
              <a:rPr lang="el-G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μ</a:t>
            </a:r>
            <a:r>
              <a:rPr lang="en-N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m (wavenumbers 2,349 and 667 cm-1) and </a:t>
            </a:r>
            <a:r>
              <a:rPr lang="en-NZ" b="0" i="0" dirty="0">
                <a:solidFill>
                  <a:srgbClr val="040C28"/>
                </a:solidFill>
                <a:effectLst/>
                <a:latin typeface="Google Sans"/>
              </a:rPr>
              <a:t>in narrow bands around 2.7 and 2 </a:t>
            </a:r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μ</a:t>
            </a:r>
            <a:r>
              <a:rPr lang="en-NZ" b="0" i="0" dirty="0">
                <a:solidFill>
                  <a:srgbClr val="040C28"/>
                </a:solidFill>
                <a:effectLst/>
                <a:latin typeface="Google Sans"/>
              </a:rPr>
              <a:t>m</a:t>
            </a:r>
            <a:r>
              <a:rPr lang="en-N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FC1FF645-E934-4013-A2DC-290BB473345B}" type="slidenum">
              <a:rPr lang="en-AU" sz="1400" b="0" strike="noStrike" spc="-1" smtClean="0">
                <a:solidFill>
                  <a:srgbClr val="000000"/>
                </a:solidFill>
                <a:latin typeface="Times New Roman"/>
              </a:rPr>
              <a:t>3</a:t>
            </a:fld>
            <a:endParaRPr lang="en-A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631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C01222-D65A-483A-BE1A-4E16116470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37A444-3F10-42B0-87F2-335A36CACDA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4BB274-2F87-44E7-ADAA-DAC3E94A5A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316456-057D-4BEE-8752-6417A6AB905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A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CD14ED-42FA-498A-B483-FDD541B58D0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A4795ED-A933-4E0D-B796-F74D1F18F2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9B1244-E1FA-420A-815F-0C8E18E3EB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347269-6D02-44A0-834C-981861A883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8264FDA-E530-48DF-936B-D01455B2B2D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A33804-A07A-4ED5-97DD-D1A11B7BDAC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51BE268-A184-4EF6-AEDB-6869954EDF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459908C-56D2-4374-B8A0-DD122AECC3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7FAFD"/>
            </a:gs>
            <a:gs pos="100000">
              <a:srgbClr val="B5D2E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A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A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A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EE9DD3-9D4B-4C68-9F57-D6D81D3E73D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A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93BF40-2612-AA92-2B96-6756E13DB1B4}"/>
              </a:ext>
            </a:extLst>
          </p:cNvPr>
          <p:cNvGrpSpPr/>
          <p:nvPr/>
        </p:nvGrpSpPr>
        <p:grpSpPr>
          <a:xfrm>
            <a:off x="7872761" y="537264"/>
            <a:ext cx="4076428" cy="3767107"/>
            <a:chOff x="7308162" y="674921"/>
            <a:chExt cx="4663430" cy="4711448"/>
          </a:xfrm>
        </p:grpSpPr>
        <p:pic>
          <p:nvPicPr>
            <p:cNvPr id="5" name="Picture 4" descr="A planet earth with a map&#10;&#10;Description automatically generated">
              <a:extLst>
                <a:ext uri="{FF2B5EF4-FFF2-40B4-BE49-F238E27FC236}">
                  <a16:creationId xmlns:a16="http://schemas.microsoft.com/office/drawing/2014/main" id="{1E14DF38-EF73-B714-5B25-37E325F3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990" y="1535110"/>
              <a:ext cx="3034613" cy="303461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50DAE9-B7DD-0FE3-E5C2-57BDDE267B51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63" y="4717142"/>
              <a:ext cx="0" cy="66922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B66CD4-70FD-FB7B-1E70-7ADF05DCDD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666830" y="674921"/>
              <a:ext cx="0" cy="66922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6F733C-02DD-5D58-F9BD-FF61A3C32C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636979" y="2633749"/>
              <a:ext cx="0" cy="66922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202523-4CB1-85E5-6F86-162E073B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700000">
              <a:off x="7881738" y="1330701"/>
              <a:ext cx="800100" cy="241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AA8B49-DC5E-44B4-3D54-08320BF2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0000">
              <a:off x="10632619" y="1355092"/>
              <a:ext cx="800100" cy="241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FEF000-9EB8-4713-FBB4-F1E77CF9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10793553" y="4279888"/>
              <a:ext cx="800100" cy="241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738AD5-B6B3-7395-88CE-06E13972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7683755" y="4271845"/>
              <a:ext cx="800100" cy="2413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6510A8-A6F5-7DB4-AEBA-BE00307FA8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2776" y="2633750"/>
              <a:ext cx="0" cy="66922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0673ED7-A0F6-3BBB-01A1-56A5EEC41A6A}"/>
              </a:ext>
            </a:extLst>
          </p:cNvPr>
          <p:cNvSpPr txBox="1"/>
          <p:nvPr/>
        </p:nvSpPr>
        <p:spPr>
          <a:xfrm>
            <a:off x="353915" y="845281"/>
            <a:ext cx="7629950" cy="128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In </a:t>
            </a:r>
            <a:r>
              <a:rPr lang="en-NZ" i="1" dirty="0">
                <a:latin typeface="Arial Rounded MT Bold" panose="020F0704030504030204" pitchFamily="34" charset="77"/>
              </a:rPr>
              <a:t>Thermodynamics II</a:t>
            </a:r>
            <a:r>
              <a:rPr lang="en-NZ" dirty="0">
                <a:latin typeface="Arial Rounded MT Bold" panose="020F0704030504030204" pitchFamily="34" charset="77"/>
              </a:rPr>
              <a:t>   from heating by the Sun, we obtained an average Earth surface temperature of -18 </a:t>
            </a:r>
            <a:r>
              <a:rPr lang="en-NZ" baseline="30000" dirty="0" err="1">
                <a:latin typeface="Arial Rounded MT Bold" panose="020F0704030504030204" pitchFamily="34" charset="77"/>
              </a:rPr>
              <a:t>o</a:t>
            </a:r>
            <a:r>
              <a:rPr lang="en-NZ" dirty="0" err="1">
                <a:latin typeface="Arial Rounded MT Bold" panose="020F0704030504030204" pitchFamily="34" charset="77"/>
              </a:rPr>
              <a:t>C.</a:t>
            </a:r>
            <a:r>
              <a:rPr lang="en-NZ" dirty="0">
                <a:latin typeface="Arial Rounded MT Bold" panose="020F0704030504030204" pitchFamily="34" charset="77"/>
              </a:rPr>
              <a:t> This is brought up to, a more pleasant, 15 </a:t>
            </a:r>
            <a:r>
              <a:rPr lang="en-NZ" baseline="30000" dirty="0" err="1">
                <a:latin typeface="Arial Rounded MT Bold" panose="020F0704030504030204" pitchFamily="34" charset="77"/>
              </a:rPr>
              <a:t>o</a:t>
            </a:r>
            <a:r>
              <a:rPr lang="en-NZ" dirty="0" err="1">
                <a:latin typeface="Arial Rounded MT Bold" panose="020F0704030504030204" pitchFamily="34" charset="77"/>
              </a:rPr>
              <a:t>C</a:t>
            </a:r>
            <a:r>
              <a:rPr lang="en-NZ" dirty="0">
                <a:latin typeface="Arial Rounded MT Bold" panose="020F0704030504030204" pitchFamily="34" charset="77"/>
              </a:rPr>
              <a:t> by the </a:t>
            </a:r>
            <a:r>
              <a:rPr lang="en-NZ" i="1" dirty="0">
                <a:latin typeface="Arial Rounded MT Bold" panose="020F0704030504030204" pitchFamily="34" charset="77"/>
              </a:rPr>
              <a:t>Greenhouse Effect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14C1-7D87-02A2-3AB8-5B4F2B2324D4}"/>
              </a:ext>
            </a:extLst>
          </p:cNvPr>
          <p:cNvSpPr txBox="1"/>
          <p:nvPr/>
        </p:nvSpPr>
        <p:spPr>
          <a:xfrm>
            <a:off x="391094" y="2277842"/>
            <a:ext cx="6793134" cy="419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effectLst/>
                <a:latin typeface="Arial Rounded MT Bold" panose="020F0704030504030204" pitchFamily="34" charset="77"/>
              </a:rPr>
              <a:t>This increases the Earth’s surface temperature </a:t>
            </a:r>
            <a:r>
              <a:rPr lang="en-NZ" dirty="0">
                <a:latin typeface="Arial Rounded MT Bold" panose="020F0704030504030204" pitchFamily="34" charset="77"/>
              </a:rPr>
              <a:t>as: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dirty="0">
                <a:latin typeface="Arial Rounded MT Bold" panose="020F0704030504030204" pitchFamily="34" charset="77"/>
              </a:rPr>
              <a:t>L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ong wavelength IR thermal radiation from Earth’s surface is absorbed by atmospheric greenhouse gases, </a:t>
            </a:r>
            <a:r>
              <a:rPr lang="en-NZ" dirty="0">
                <a:latin typeface="Arial Rounded MT Bold" panose="020F0704030504030204" pitchFamily="34" charset="77"/>
              </a:rPr>
              <a:t>such as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water vapour, carbon dioxide, methane.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dirty="0">
                <a:latin typeface="Arial Rounded MT Bold" panose="020F0704030504030204" pitchFamily="34" charset="77"/>
              </a:rPr>
              <a:t>A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tmospheric gases re-radiate energy (also long wavelength IR) both into space AND back towards the Earth’s surface.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dirty="0">
                <a:effectLst/>
                <a:latin typeface="Arial Rounded MT Bold" panose="020F0704030504030204" pitchFamily="34" charset="77"/>
              </a:rPr>
              <a:t>The Earth must absorb this extra energy, so its surface temperature rises. By raising the temperature the dynamic equilibrium is maintained. </a:t>
            </a:r>
          </a:p>
        </p:txBody>
      </p:sp>
      <p:pic>
        <p:nvPicPr>
          <p:cNvPr id="19" name="Picture 18" descr="A greenhouse with plants in it&#10;&#10;Description automatically generated">
            <a:extLst>
              <a:ext uri="{FF2B5EF4-FFF2-40B4-BE49-F238E27FC236}">
                <a16:creationId xmlns:a16="http://schemas.microsoft.com/office/drawing/2014/main" id="{32F6D08F-A45B-8F87-C2C9-D50362C44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51" y="4540759"/>
            <a:ext cx="2921000" cy="218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2F5793-6818-C060-8218-CA38B4B0A250}"/>
              </a:ext>
            </a:extLst>
          </p:cNvPr>
          <p:cNvSpPr txBox="1"/>
          <p:nvPr/>
        </p:nvSpPr>
        <p:spPr>
          <a:xfrm>
            <a:off x="340448" y="299757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Greenhouse Effect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21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C3F802-EB26-8E94-44C7-8F8A6A1DA9DF}"/>
              </a:ext>
            </a:extLst>
          </p:cNvPr>
          <p:cNvSpPr txBox="1"/>
          <p:nvPr/>
        </p:nvSpPr>
        <p:spPr>
          <a:xfrm>
            <a:off x="4126057" y="743933"/>
            <a:ext cx="7289740" cy="133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dirty="0">
                <a:latin typeface="Arial Rounded MT Bold" panose="020F0704030504030204" pitchFamily="34" charset="77"/>
              </a:rPr>
              <a:t>  ∝</a:t>
            </a:r>
            <a:r>
              <a:rPr lang="en-AU" i="1" dirty="0">
                <a:latin typeface="Arial Rounded MT Bold" panose="020F0704030504030204" pitchFamily="34" charset="77"/>
              </a:rPr>
              <a:t>T   isn’t that a good thing? 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No, because faster particles are more likely to have sufficient kinetic energy for the quantum leap required to excite the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CO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  </a:t>
            </a:r>
            <a:endParaRPr lang="en-US" dirty="0"/>
          </a:p>
        </p:txBody>
      </p:sp>
      <p:pic>
        <p:nvPicPr>
          <p:cNvPr id="24" name="Picture 23" descr="A person with a mustache&#10;&#10;Description automatically generated">
            <a:hlinkClick r:id="" action="ppaction://noaction">
              <a:snd r:embed="rId2" name="cartoon-slide-whistle-up-1-176649.wav"/>
            </a:hlinkClick>
            <a:extLst>
              <a:ext uri="{FF2B5EF4-FFF2-40B4-BE49-F238E27FC236}">
                <a16:creationId xmlns:a16="http://schemas.microsoft.com/office/drawing/2014/main" id="{F3F21444-6EC9-55CD-FCB5-AFCDF2A4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4" y="575622"/>
            <a:ext cx="2968663" cy="1669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BC049-A9F6-B5B6-47E0-9B3BD85FD646}"/>
              </a:ext>
            </a:extLst>
          </p:cNvPr>
          <p:cNvSpPr txBox="1"/>
          <p:nvPr/>
        </p:nvSpPr>
        <p:spPr>
          <a:xfrm>
            <a:off x="555799" y="2578542"/>
            <a:ext cx="10859998" cy="170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effectLst/>
                <a:latin typeface="Arial Rounded MT Bold" panose="020F0704030504030204" pitchFamily="34" charset="77"/>
              </a:rPr>
              <a:t>CO</a:t>
            </a:r>
            <a:r>
              <a:rPr lang="en-NZ" baseline="-25000" dirty="0">
                <a:latin typeface="Arial Rounded MT Bold" panose="020F0704030504030204" pitchFamily="34" charset="77"/>
              </a:rPr>
              <a:t>2  </a:t>
            </a:r>
            <a:r>
              <a:rPr lang="en-NZ" dirty="0">
                <a:latin typeface="Arial Rounded MT Bold" panose="020F0704030504030204" pitchFamily="34" charset="77"/>
              </a:rPr>
              <a:t>is currently  0.04% of the atmosphere, so from Daltons’ Law of Patrial Pressures: </a:t>
            </a:r>
          </a:p>
          <a:p>
            <a:pPr algn="ctr">
              <a:lnSpc>
                <a:spcPct val="150000"/>
              </a:lnSpc>
            </a:pPr>
            <a:r>
              <a:rPr lang="en-NZ" i="1" dirty="0">
                <a:latin typeface="Arial Rounded MT Bold" panose="020F0704030504030204" pitchFamily="34" charset="77"/>
              </a:rPr>
              <a:t>P</a:t>
            </a:r>
            <a:r>
              <a:rPr lang="en-NZ" dirty="0">
                <a:latin typeface="Arial Rounded MT Bold" panose="020F0704030504030204" pitchFamily="34" charset="77"/>
              </a:rPr>
              <a:t> = </a:t>
            </a:r>
            <a:r>
              <a:rPr lang="en-NZ" i="1" dirty="0">
                <a:latin typeface="Arial Rounded MT Bold" panose="020F0704030504030204" pitchFamily="34" charset="77"/>
              </a:rPr>
              <a:t>P</a:t>
            </a:r>
            <a:r>
              <a:rPr lang="en-NZ" baseline="-25000" dirty="0">
                <a:latin typeface="Arial Rounded MT Bold" panose="020F0704030504030204" pitchFamily="34" charset="77"/>
              </a:rPr>
              <a:t>1</a:t>
            </a:r>
            <a:r>
              <a:rPr lang="en-NZ" dirty="0">
                <a:latin typeface="Arial Rounded MT Bold" panose="020F0704030504030204" pitchFamily="34" charset="77"/>
              </a:rPr>
              <a:t> + </a:t>
            </a:r>
            <a:r>
              <a:rPr lang="en-NZ" i="1" dirty="0">
                <a:latin typeface="Arial Rounded MT Bold" panose="020F0704030504030204" pitchFamily="34" charset="77"/>
              </a:rPr>
              <a:t>P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 + </a:t>
            </a:r>
            <a:r>
              <a:rPr lang="en-NZ" i="1" dirty="0">
                <a:latin typeface="Arial Rounded MT Bold" panose="020F0704030504030204" pitchFamily="34" charset="77"/>
              </a:rPr>
              <a:t>P</a:t>
            </a:r>
            <a:r>
              <a:rPr lang="en-NZ" baseline="-25000" dirty="0">
                <a:latin typeface="Arial Rounded MT Bold" panose="020F0704030504030204" pitchFamily="34" charset="77"/>
              </a:rPr>
              <a:t>3</a:t>
            </a:r>
            <a:r>
              <a:rPr lang="en-NZ" dirty="0">
                <a:latin typeface="Arial Rounded MT Bold" panose="020F0704030504030204" pitchFamily="34" charset="77"/>
              </a:rPr>
              <a:t> +…,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the pressure of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CO</a:t>
            </a:r>
            <a:r>
              <a:rPr lang="en-NZ" baseline="-25000" dirty="0">
                <a:latin typeface="Arial Rounded MT Bold" panose="020F0704030504030204" pitchFamily="34" charset="77"/>
              </a:rPr>
              <a:t>2 </a:t>
            </a:r>
            <a:r>
              <a:rPr lang="en-NZ" dirty="0">
                <a:latin typeface="Arial Rounded MT Bold" panose="020F0704030504030204" pitchFamily="34" charset="77"/>
              </a:rPr>
              <a:t>(</a:t>
            </a:r>
            <a:r>
              <a:rPr lang="en-NZ" i="1" dirty="0">
                <a:latin typeface="Arial Rounded MT Bold" panose="020F0704030504030204" pitchFamily="34" charset="77"/>
              </a:rPr>
              <a:t>d</a:t>
            </a:r>
            <a:r>
              <a:rPr lang="en-NZ" dirty="0">
                <a:latin typeface="Arial Rounded MT Bold" panose="020F0704030504030204" pitchFamily="34" charset="77"/>
              </a:rPr>
              <a:t> = 0.33 nm) is  0.04/100 x </a:t>
            </a:r>
            <a:r>
              <a:rPr lang="en-NZ" i="1" dirty="0">
                <a:latin typeface="Arial Rounded MT Bold" panose="020F0704030504030204" pitchFamily="34" charset="77"/>
              </a:rPr>
              <a:t>P</a:t>
            </a:r>
            <a:r>
              <a:rPr lang="en-NZ" dirty="0">
                <a:latin typeface="Arial Rounded MT Bold" panose="020F0704030504030204" pitchFamily="34" charset="77"/>
              </a:rPr>
              <a:t> = 0.0004 atmospheres ~ 40 Pa at sea level. The mean free path length at 20</a:t>
            </a:r>
            <a:r>
              <a:rPr lang="en-NZ" baseline="30000" dirty="0">
                <a:latin typeface="Arial Rounded MT Bold" panose="020F0704030504030204" pitchFamily="34" charset="77"/>
              </a:rPr>
              <a:t>o</a:t>
            </a:r>
            <a:r>
              <a:rPr lang="en-NZ" dirty="0">
                <a:latin typeface="Arial Rounded MT Bold" panose="020F0704030504030204" pitchFamily="34" charset="77"/>
              </a:rPr>
              <a:t>C  is therefore</a:t>
            </a:r>
          </a:p>
        </p:txBody>
      </p:sp>
      <p:pic>
        <p:nvPicPr>
          <p:cNvPr id="4" name="Picture 3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E32A2821-E43F-3560-96EE-ED34539FF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04" y="4612504"/>
            <a:ext cx="8380788" cy="13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balls with a black arrow pointing to the top&#10;&#10;Description automatically generated">
            <a:extLst>
              <a:ext uri="{FF2B5EF4-FFF2-40B4-BE49-F238E27FC236}">
                <a16:creationId xmlns:a16="http://schemas.microsoft.com/office/drawing/2014/main" id="{553E8CF3-BD8F-2622-007B-15F3E344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36" y="368599"/>
            <a:ext cx="2682368" cy="26711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13BE8C-A42A-435E-E7E4-794BCB605DA8}"/>
              </a:ext>
            </a:extLst>
          </p:cNvPr>
          <p:cNvCxnSpPr>
            <a:cxnSpLocks/>
          </p:cNvCxnSpPr>
          <p:nvPr/>
        </p:nvCxnSpPr>
        <p:spPr>
          <a:xfrm>
            <a:off x="498763" y="1134565"/>
            <a:ext cx="2113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8A9427-4CEC-AB23-FC66-1C2920951E95}"/>
              </a:ext>
            </a:extLst>
          </p:cNvPr>
          <p:cNvCxnSpPr>
            <a:cxnSpLocks/>
          </p:cNvCxnSpPr>
          <p:nvPr/>
        </p:nvCxnSpPr>
        <p:spPr>
          <a:xfrm>
            <a:off x="498763" y="2691740"/>
            <a:ext cx="2113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C98F41-7EF3-484B-BCC1-CF4159EB9B84}"/>
              </a:ext>
            </a:extLst>
          </p:cNvPr>
          <p:cNvCxnSpPr/>
          <p:nvPr/>
        </p:nvCxnSpPr>
        <p:spPr>
          <a:xfrm flipV="1">
            <a:off x="1555667" y="2691740"/>
            <a:ext cx="0" cy="1403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39A61C-59CB-1D11-CE9C-EFA626BD8196}"/>
              </a:ext>
            </a:extLst>
          </p:cNvPr>
          <p:cNvSpPr txBox="1"/>
          <p:nvPr/>
        </p:nvSpPr>
        <p:spPr>
          <a:xfrm>
            <a:off x="2751140" y="2405858"/>
            <a:ext cx="107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i="1" dirty="0">
                <a:latin typeface="Arial Rounded MT Bold" panose="020F0704030504030204" pitchFamily="34" charset="77"/>
              </a:rPr>
              <a:t>E</a:t>
            </a:r>
            <a:r>
              <a:rPr lang="en-NZ" baseline="-25000" dirty="0">
                <a:latin typeface="Arial Rounded MT Bold" panose="020F0704030504030204" pitchFamily="34" charset="77"/>
              </a:rPr>
              <a:t>1</a:t>
            </a:r>
            <a:endParaRPr lang="en-US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0CFEF-5067-FDA2-F633-78630708D795}"/>
              </a:ext>
            </a:extLst>
          </p:cNvPr>
          <p:cNvSpPr txBox="1"/>
          <p:nvPr/>
        </p:nvSpPr>
        <p:spPr>
          <a:xfrm>
            <a:off x="2755074" y="1048388"/>
            <a:ext cx="107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i="1" dirty="0">
                <a:latin typeface="Arial Rounded MT Bold" panose="020F0704030504030204" pitchFamily="34" charset="77"/>
              </a:rPr>
              <a:t>E</a:t>
            </a:r>
            <a:r>
              <a:rPr lang="en-NZ" i="1" baseline="-25000" dirty="0">
                <a:latin typeface="Arial Rounded MT Bold" panose="020F0704030504030204" pitchFamily="34" charset="77"/>
              </a:rPr>
              <a:t>2</a:t>
            </a:r>
            <a:endParaRPr lang="en-US" baseline="-25000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352CD5-4EB0-804C-293E-8373DA587F05}"/>
              </a:ext>
            </a:extLst>
          </p:cNvPr>
          <p:cNvSpPr/>
          <p:nvPr/>
        </p:nvSpPr>
        <p:spPr>
          <a:xfrm>
            <a:off x="672024" y="2727366"/>
            <a:ext cx="1633673" cy="1403268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5CA1CC-DC2F-3918-822D-878ACD153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4110" y="368599"/>
            <a:ext cx="5494449" cy="3479818"/>
          </a:xfrm>
          <a:prstGeom prst="rect">
            <a:avLst/>
          </a:prstGeom>
        </p:spPr>
      </p:pic>
      <p:pic>
        <p:nvPicPr>
          <p:cNvPr id="20" name="Picture 1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DD193D6-F335-534A-CFE2-8CD1E26E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" y="2982470"/>
            <a:ext cx="6010969" cy="3695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14C656-9907-DF8D-CB78-E61613974E82}"/>
              </a:ext>
            </a:extLst>
          </p:cNvPr>
          <p:cNvSpPr txBox="1"/>
          <p:nvPr/>
        </p:nvSpPr>
        <p:spPr>
          <a:xfrm>
            <a:off x="3038189" y="3275111"/>
            <a:ext cx="2676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>
                <a:solidFill>
                  <a:srgbClr val="FF0000"/>
                </a:solidFill>
                <a:effectLst/>
                <a:latin typeface="Arial Rounded MT Bold" panose="020F0704030504030204" pitchFamily="34" charset="77"/>
              </a:rPr>
              <a:t>O</a:t>
            </a:r>
            <a:r>
              <a:rPr lang="en-NZ" sz="1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  </a:t>
            </a:r>
            <a:r>
              <a:rPr lang="en-NZ" sz="1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at various temperatures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6" name="Picture 5" descr="A graph showing a graph of a carbon dioxide&#10;&#10;Description automatically generated with medium confidence">
            <a:extLst>
              <a:ext uri="{FF2B5EF4-FFF2-40B4-BE49-F238E27FC236}">
                <a16:creationId xmlns:a16="http://schemas.microsoft.com/office/drawing/2014/main" id="{636638E3-F662-8029-E141-132DC25E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30" y="3818210"/>
            <a:ext cx="6025278" cy="285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2754 L -4.16667E-6 -0.2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D9FCF-4ADF-D8DB-7D06-4885B7C6A9BD}"/>
              </a:ext>
            </a:extLst>
          </p:cNvPr>
          <p:cNvSpPr txBox="1"/>
          <p:nvPr/>
        </p:nvSpPr>
        <p:spPr>
          <a:xfrm>
            <a:off x="274521" y="415326"/>
            <a:ext cx="6019401" cy="655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effectLst/>
                <a:latin typeface="Arial Rounded MT Bold" panose="020F0704030504030204" pitchFamily="34" charset="77"/>
              </a:rPr>
              <a:t>CO</a:t>
            </a:r>
            <a:r>
              <a:rPr lang="en-NZ" baseline="-25000" dirty="0">
                <a:latin typeface="Arial Rounded MT Bold" panose="020F0704030504030204" pitchFamily="34" charset="77"/>
              </a:rPr>
              <a:t>2  </a:t>
            </a:r>
            <a:r>
              <a:rPr lang="en-NZ" dirty="0">
                <a:latin typeface="Arial Rounded MT Bold" panose="020F0704030504030204" pitchFamily="34" charset="77"/>
              </a:rPr>
              <a:t>is only 0.04% of atmosphere giving </a:t>
            </a: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2000" dirty="0">
                <a:latin typeface="Arial Rounded MT Bold" panose="020F0704030504030204" pitchFamily="34" charset="77"/>
              </a:rPr>
              <a:t> </a:t>
            </a:r>
            <a:r>
              <a:rPr lang="en-AU" sz="1800" dirty="0">
                <a:latin typeface="Arial Rounded MT Bold" panose="020F0704030504030204" pitchFamily="34" charset="77"/>
              </a:rPr>
              <a:t>= 0.30 mm, at sea level and </a:t>
            </a:r>
            <a:r>
              <a:rPr lang="en-AU" sz="1800" i="1" dirty="0">
                <a:latin typeface="Arial Rounded MT Bold" panose="020F0704030504030204" pitchFamily="34" charset="77"/>
              </a:rPr>
              <a:t>T</a:t>
            </a:r>
            <a:r>
              <a:rPr lang="en-AU" sz="1800" dirty="0">
                <a:latin typeface="Arial Rounded MT Bold" panose="020F0704030504030204" pitchFamily="34" charset="77"/>
              </a:rPr>
              <a:t> = 20</a:t>
            </a:r>
            <a:r>
              <a:rPr lang="en-AU" sz="1800" baseline="30000" dirty="0">
                <a:latin typeface="Arial Rounded MT Bold" panose="020F0704030504030204" pitchFamily="34" charset="77"/>
              </a:rPr>
              <a:t>o</a:t>
            </a:r>
            <a:r>
              <a:rPr lang="en-AU" sz="1800" dirty="0">
                <a:latin typeface="Arial Rounded MT Bold" panose="020F0704030504030204" pitchFamily="34" charset="77"/>
              </a:rPr>
              <a:t>C. This  is over 2000 times the mean free path length of </a:t>
            </a:r>
            <a:r>
              <a:rPr lang="en-NZ" dirty="0">
                <a:latin typeface="Arial Rounded MT Bold" panose="020F0704030504030204" pitchFamily="34" charset="77"/>
              </a:rPr>
              <a:t>N</a:t>
            </a:r>
            <a:r>
              <a:rPr lang="en-NZ" baseline="-25000" dirty="0">
                <a:latin typeface="Arial Rounded MT Bold" panose="020F0704030504030204" pitchFamily="34" charset="77"/>
              </a:rPr>
              <a:t>2 </a:t>
            </a:r>
            <a:r>
              <a:rPr lang="en-NZ" dirty="0">
                <a:latin typeface="Arial Rounded MT Bold" panose="020F0704030504030204" pitchFamily="34" charset="77"/>
              </a:rPr>
              <a:t>(78%) and so a collision with this is much more likely. This goes for all the other greenhouse gases,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H</a:t>
            </a:r>
            <a:r>
              <a:rPr lang="en-NZ" baseline="-25000" dirty="0">
                <a:effectLst/>
                <a:latin typeface="Arial Rounded MT Bold" panose="020F0704030504030204" pitchFamily="34" charset="77"/>
              </a:rPr>
              <a:t>2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O, CH</a:t>
            </a:r>
            <a:r>
              <a:rPr lang="en-NZ" baseline="-25000" dirty="0">
                <a:effectLst/>
                <a:latin typeface="Arial Rounded MT Bold" panose="020F0704030504030204" pitchFamily="34" charset="77"/>
              </a:rPr>
              <a:t>4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,</a:t>
            </a:r>
            <a:r>
              <a:rPr lang="en-NZ" baseline="-25000" dirty="0">
                <a:effectLst/>
                <a:latin typeface="Arial Rounded MT Bold" panose="020F0704030504030204" pitchFamily="34" charset="77"/>
              </a:rPr>
              <a:t>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NO, O</a:t>
            </a:r>
            <a:r>
              <a:rPr lang="en-NZ" baseline="-25000" dirty="0">
                <a:effectLst/>
                <a:latin typeface="Arial Rounded MT Bold" panose="020F0704030504030204" pitchFamily="34" charset="77"/>
              </a:rPr>
              <a:t>3, </a:t>
            </a:r>
            <a:r>
              <a:rPr lang="en-NZ" dirty="0">
                <a:effectLst/>
                <a:latin typeface="Arial Rounded MT Bold" panose="020F0704030504030204" pitchFamily="34" charset="77"/>
              </a:rPr>
              <a:t>etc</a:t>
            </a:r>
            <a:r>
              <a:rPr lang="en-NZ" dirty="0">
                <a:latin typeface="Arial Rounded MT Bold" panose="020F0704030504030204" pitchFamily="34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en-NZ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We have shown, however, that </a:t>
            </a:r>
          </a:p>
          <a:p>
            <a:pPr algn="ctr">
              <a:lnSpc>
                <a:spcPct val="150000"/>
              </a:lnSpc>
            </a:pPr>
            <a:r>
              <a:rPr lang="en-AU" sz="2000" b="1" dirty="0">
                <a:latin typeface="Fairwater Script" panose="020F0502020204030204" pitchFamily="34" charset="0"/>
              </a:rPr>
              <a:t> </a:t>
            </a:r>
            <a:r>
              <a:rPr lang="en-AU" sz="2800" b="1" dirty="0">
                <a:latin typeface="Fairwater Script" panose="020F0502020204030204" pitchFamily="34" charset="0"/>
              </a:rPr>
              <a:t>l</a:t>
            </a:r>
            <a:r>
              <a:rPr lang="en-AU" sz="2800" dirty="0">
                <a:latin typeface="Arial Rounded MT Bold" panose="020F0704030504030204" pitchFamily="34" charset="77"/>
              </a:rPr>
              <a:t>  ∝</a:t>
            </a:r>
            <a:r>
              <a:rPr lang="en-AU" sz="2800" i="1" dirty="0">
                <a:latin typeface="Arial Rounded MT Bold" panose="020F0704030504030204" pitchFamily="34" charset="77"/>
              </a:rPr>
              <a:t>T/P,</a:t>
            </a:r>
            <a:r>
              <a:rPr lang="en-AU" i="1" dirty="0">
                <a:latin typeface="Arial Rounded MT Bold" panose="020F0704030504030204" pitchFamily="34" charset="7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so the higher the temperature (or lower the pressure) the longer the mean free path. However, warmer gas means more energetic particles and thus a greater chance of one having the critical energy needed to excite the greenhouse gas molecule.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  </a:t>
            </a:r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7F2EF06-C757-3D9D-3663-3F7CA28FB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28" y="314541"/>
            <a:ext cx="5061151" cy="3111630"/>
          </a:xfrm>
          <a:prstGeom prst="rect">
            <a:avLst/>
          </a:prstGeom>
        </p:spPr>
      </p:pic>
      <p:pic>
        <p:nvPicPr>
          <p:cNvPr id="10" name="Picture 9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990F8BB-9809-149B-BF19-66FAE525D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31" y="3596253"/>
            <a:ext cx="5061151" cy="3019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711DD-B98E-407B-8B90-B68E28DA5256}"/>
              </a:ext>
            </a:extLst>
          </p:cNvPr>
          <p:cNvSpPr txBox="1"/>
          <p:nvPr/>
        </p:nvSpPr>
        <p:spPr>
          <a:xfrm>
            <a:off x="9123746" y="524020"/>
            <a:ext cx="2676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>
                <a:solidFill>
                  <a:srgbClr val="FF0000"/>
                </a:solidFill>
                <a:effectLst/>
                <a:latin typeface="Arial Rounded MT Bold" panose="020F0704030504030204" pitchFamily="34" charset="77"/>
              </a:rPr>
              <a:t>O</a:t>
            </a:r>
            <a:r>
              <a:rPr lang="en-NZ" sz="1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  </a:t>
            </a:r>
            <a:r>
              <a:rPr lang="en-NZ" sz="1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at various temperatures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F87B0-2CF2-64A0-D58E-F088EFED2B7B}"/>
              </a:ext>
            </a:extLst>
          </p:cNvPr>
          <p:cNvSpPr txBox="1"/>
          <p:nvPr/>
        </p:nvSpPr>
        <p:spPr>
          <a:xfrm>
            <a:off x="9228019" y="3769992"/>
            <a:ext cx="257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Various species at </a:t>
            </a:r>
            <a:r>
              <a:rPr lang="en-NZ" sz="1400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T</a:t>
            </a:r>
            <a:r>
              <a:rPr lang="en-NZ" sz="1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= 13</a:t>
            </a:r>
            <a:r>
              <a:rPr lang="en-NZ" sz="1400" baseline="30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o</a:t>
            </a:r>
            <a:r>
              <a:rPr lang="en-NZ" sz="1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C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4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A8D40-6D4D-AA1E-6C7D-E33BFE7935CE}"/>
              </a:ext>
            </a:extLst>
          </p:cNvPr>
          <p:cNvSpPr txBox="1"/>
          <p:nvPr/>
        </p:nvSpPr>
        <p:spPr>
          <a:xfrm>
            <a:off x="130142" y="308315"/>
            <a:ext cx="2945566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It doesn’t have to be much, just a constant  little trickle from the tap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B8395-8EC0-FA7D-889B-D5D670229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117" y="1948533"/>
            <a:ext cx="2487544" cy="2487544"/>
          </a:xfrm>
          <a:prstGeom prst="rect">
            <a:avLst/>
          </a:prstGeom>
        </p:spPr>
      </p:pic>
      <p:pic>
        <p:nvPicPr>
          <p:cNvPr id="9" name="Picture 8" descr="A diagram of a cloud formation&#10;&#10;Description automatically generated with medium confidence">
            <a:extLst>
              <a:ext uri="{FF2B5EF4-FFF2-40B4-BE49-F238E27FC236}">
                <a16:creationId xmlns:a16="http://schemas.microsoft.com/office/drawing/2014/main" id="{127C94EE-AA2C-5F1C-91E9-275CE0AB2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8" y="435337"/>
            <a:ext cx="8946573" cy="5678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CB067-8780-B043-6163-6A10DCDE0549}"/>
              </a:ext>
            </a:extLst>
          </p:cNvPr>
          <p:cNvSpPr txBox="1"/>
          <p:nvPr/>
        </p:nvSpPr>
        <p:spPr>
          <a:xfrm>
            <a:off x="267191" y="4559199"/>
            <a:ext cx="11121247" cy="211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Again, like the melting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ice reducing the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Earth’s  albedo,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this is a positive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feedback loop leading to  a </a:t>
            </a:r>
            <a:r>
              <a:rPr lang="en-NZ" i="1" dirty="0">
                <a:latin typeface="Arial Rounded MT Bold" panose="020F0704030504030204" pitchFamily="34" charset="77"/>
              </a:rPr>
              <a:t>runaway  greenhouse  effect </a:t>
            </a:r>
            <a:r>
              <a:rPr lang="en-NZ" dirty="0">
                <a:latin typeface="Arial Rounded MT Bold" panose="020F0704030504030204" pitchFamily="34" charset="77"/>
              </a:rPr>
              <a:t>(check out the state of Venus).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at wave&#10;&#10;Description automatically generated">
            <a:extLst>
              <a:ext uri="{FF2B5EF4-FFF2-40B4-BE49-F238E27FC236}">
                <a16:creationId xmlns:a16="http://schemas.microsoft.com/office/drawing/2014/main" id="{3BDAD07C-BF12-C96E-893C-079B2066A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6" y="1752841"/>
            <a:ext cx="6410706" cy="4787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EBDC-54A6-5D56-15A5-5CCCC11383EE}"/>
              </a:ext>
            </a:extLst>
          </p:cNvPr>
          <p:cNvSpPr txBox="1"/>
          <p:nvPr/>
        </p:nvSpPr>
        <p:spPr>
          <a:xfrm>
            <a:off x="349406" y="652492"/>
            <a:ext cx="11671951" cy="8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0" i="1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Radiation </a:t>
            </a:r>
            <a:r>
              <a:rPr lang="en-NZ" b="0" i="0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is transmitted by  electromagnetic  waves (even through a vacuum) and is received by particles as kinetic energy.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4B53-81E1-86EC-B1DF-B2DE1916B461}"/>
              </a:ext>
            </a:extLst>
          </p:cNvPr>
          <p:cNvSpPr txBox="1"/>
          <p:nvPr/>
        </p:nvSpPr>
        <p:spPr>
          <a:xfrm>
            <a:off x="7170849" y="1281866"/>
            <a:ext cx="4671745" cy="2531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0" i="1" dirty="0">
                <a:effectLst/>
                <a:latin typeface="Arial Rounded MT Bold" panose="020F0704030504030204" pitchFamily="34" charset="77"/>
              </a:rPr>
              <a:t>Conduction</a:t>
            </a:r>
            <a:r>
              <a:rPr lang="en-NZ" b="0" i="0" dirty="0">
                <a:effectLst/>
                <a:latin typeface="Arial Rounded MT Bold" panose="020F0704030504030204" pitchFamily="34" charset="77"/>
              </a:rPr>
              <a:t> is the movement of kinetic energy in materials from higher temperature areas to lower temperature areas. The molecules will simply give their energy to adjacent molecules until an equilibrium is reached. 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BDEC9-F1BB-BEBE-8F03-E0C21D1FDC55}"/>
              </a:ext>
            </a:extLst>
          </p:cNvPr>
          <p:cNvSpPr txBox="1"/>
          <p:nvPr/>
        </p:nvSpPr>
        <p:spPr>
          <a:xfrm>
            <a:off x="7170849" y="4008193"/>
            <a:ext cx="4597405" cy="2531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b="0" i="1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Convection</a:t>
            </a:r>
            <a:r>
              <a:rPr lang="en-NZ" b="0" i="0" dirty="0">
                <a:solidFill>
                  <a:srgbClr val="000000"/>
                </a:solidFill>
                <a:effectLst/>
                <a:latin typeface="Arial Rounded MT Bold" panose="020F0704030504030204" pitchFamily="34" charset="77"/>
              </a:rPr>
              <a:t> is heat transfer through  fluid motion, unlike conduction the medium itself moves transferring the heat, whereas for conduction the heat moves by wiggling the atoms/molecules.</a:t>
            </a:r>
            <a:endParaRPr lang="en-US" dirty="0">
              <a:latin typeface="Arial Rounded MT Bold" panose="020F0704030504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821DC-D746-6C05-DBA2-7AC61ED67AC2}"/>
              </a:ext>
            </a:extLst>
          </p:cNvPr>
          <p:cNvSpPr txBox="1"/>
          <p:nvPr/>
        </p:nvSpPr>
        <p:spPr>
          <a:xfrm>
            <a:off x="349406" y="222006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Energy Transfer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826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0CB2E5-EB48-DE96-BEA7-6409641A9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" y="2623699"/>
            <a:ext cx="5358162" cy="4023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3BDE0D-569B-4EDA-5FA0-3B01231C0FBF}"/>
              </a:ext>
            </a:extLst>
          </p:cNvPr>
          <p:cNvSpPr txBox="1"/>
          <p:nvPr/>
        </p:nvSpPr>
        <p:spPr>
          <a:xfrm>
            <a:off x="333774" y="868960"/>
            <a:ext cx="11524451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Carbon dioxide and other greenhouse gas molecules can absorb infrared radiation coming from the Sun. This excites the molecule (via a vibrational transition) and some time later the molecule de-excites, re-emitting the radiation. This emission is isotropic, emitting in all directions.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BF1B8-B335-2DEC-E522-4ED257B4065B}"/>
              </a:ext>
            </a:extLst>
          </p:cNvPr>
          <p:cNvSpPr txBox="1"/>
          <p:nvPr/>
        </p:nvSpPr>
        <p:spPr>
          <a:xfrm>
            <a:off x="333774" y="344537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Greenhouse Gas Mechanisms</a:t>
            </a:r>
            <a:endParaRPr lang="en-US" sz="2000" dirty="0"/>
          </a:p>
        </p:txBody>
      </p:sp>
      <p:pic>
        <p:nvPicPr>
          <p:cNvPr id="12" name="Picture 11" descr="A group of spheres in a row&#10;&#10;Description automatically generated">
            <a:extLst>
              <a:ext uri="{FF2B5EF4-FFF2-40B4-BE49-F238E27FC236}">
                <a16:creationId xmlns:a16="http://schemas.microsoft.com/office/drawing/2014/main" id="{3AB06DEF-17F4-B709-DE7E-46F863554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38" y="4355879"/>
            <a:ext cx="2832409" cy="2124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D582D5-99B3-EF3E-B943-A47850B7BC68}"/>
              </a:ext>
            </a:extLst>
          </p:cNvPr>
          <p:cNvSpPr txBox="1"/>
          <p:nvPr/>
        </p:nvSpPr>
        <p:spPr>
          <a:xfrm>
            <a:off x="5759605" y="2404670"/>
            <a:ext cx="6098620" cy="17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In addition to the radiation which reaches the ground unabsorbed, some of the re-emitted radiation also reaches the ground and some is reflected back into the atmosphere, where it can be re-absorbed.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1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4F45B7-07E6-700D-003C-D36B76E9447A}"/>
              </a:ext>
            </a:extLst>
          </p:cNvPr>
          <p:cNvSpPr txBox="1"/>
          <p:nvPr/>
        </p:nvSpPr>
        <p:spPr>
          <a:xfrm>
            <a:off x="361485" y="233505"/>
            <a:ext cx="11469029" cy="17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As well as this </a:t>
            </a:r>
            <a:r>
              <a:rPr lang="en-NZ" i="1" dirty="0">
                <a:latin typeface="Arial Rounded MT Bold" panose="020F0704030504030204" pitchFamily="34" charset="77"/>
              </a:rPr>
              <a:t>radiative excitation, </a:t>
            </a:r>
            <a:r>
              <a:rPr lang="en-NZ" dirty="0">
                <a:latin typeface="Arial Rounded MT Bold" panose="020F0704030504030204" pitchFamily="34" charset="77"/>
              </a:rPr>
              <a:t>molecules can be excited by collisions with other molecules (a very important mechanism in the interstellar medium) - the warmer (faster moving) the molecules, the more likely the excitations and the production of more infrared photons, thus causing a </a:t>
            </a:r>
            <a:r>
              <a:rPr lang="en-NZ" i="1" dirty="0">
                <a:latin typeface="Arial Rounded MT Bold" panose="020F0704030504030204" pitchFamily="34" charset="77"/>
              </a:rPr>
              <a:t>positive feedback loop</a:t>
            </a:r>
            <a:r>
              <a:rPr lang="en-NZ" dirty="0">
                <a:latin typeface="Arial Rounded MT Bold" panose="020F0704030504030204" pitchFamily="34" charset="77"/>
              </a:rPr>
              <a:t>.  Recall, from  SPCE102,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76CD7-B94E-EF54-C8CB-C46C5A2E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2" y="2046978"/>
            <a:ext cx="5841687" cy="4577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0BBDE-8251-2F1E-5B1F-97E530DDCBA6}"/>
              </a:ext>
            </a:extLst>
          </p:cNvPr>
          <p:cNvSpPr txBox="1"/>
          <p:nvPr/>
        </p:nvSpPr>
        <p:spPr>
          <a:xfrm>
            <a:off x="6674076" y="1726418"/>
            <a:ext cx="4975760" cy="17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In addition to the average speed, the molecule’s </a:t>
            </a:r>
            <a:r>
              <a:rPr lang="en-NZ" i="1" dirty="0">
                <a:latin typeface="Arial Rounded MT Bold" panose="020F0704030504030204" pitchFamily="34" charset="77"/>
              </a:rPr>
              <a:t>mean free path </a:t>
            </a:r>
            <a:r>
              <a:rPr lang="en-NZ" dirty="0">
                <a:latin typeface="Arial Rounded MT Bold" panose="020F0704030504030204" pitchFamily="34" charset="77"/>
              </a:rPr>
              <a:t>is important.</a:t>
            </a:r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This is, the distance an average molecule</a:t>
            </a:r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travels before colliding with another.</a:t>
            </a:r>
            <a:endParaRPr lang="en-US" dirty="0"/>
          </a:p>
        </p:txBody>
      </p:sp>
      <p:pic>
        <p:nvPicPr>
          <p:cNvPr id="10" name="Picture 9" descr="A blue arrow pointing to a triangle with orange dots&#10;&#10;Description automatically generated">
            <a:extLst>
              <a:ext uri="{FF2B5EF4-FFF2-40B4-BE49-F238E27FC236}">
                <a16:creationId xmlns:a16="http://schemas.microsoft.com/office/drawing/2014/main" id="{22A4976C-EE9C-D743-4B08-0A7D8A2E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69" y="2771359"/>
            <a:ext cx="4491121" cy="40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6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4F45B7-07E6-700D-003C-D36B76E9447A}"/>
              </a:ext>
            </a:extLst>
          </p:cNvPr>
          <p:cNvSpPr txBox="1"/>
          <p:nvPr/>
        </p:nvSpPr>
        <p:spPr>
          <a:xfrm>
            <a:off x="340448" y="714767"/>
            <a:ext cx="11368622" cy="87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We model this as a </a:t>
            </a:r>
            <a:r>
              <a:rPr lang="en-NZ" i="1" dirty="0">
                <a:latin typeface="Arial Rounded MT Bold" panose="020F0704030504030204" pitchFamily="34" charset="77"/>
              </a:rPr>
              <a:t>random walk</a:t>
            </a:r>
            <a:r>
              <a:rPr lang="en-NZ" dirty="0">
                <a:latin typeface="Arial Rounded MT Bold" panose="020F0704030504030204" pitchFamily="34" charset="77"/>
              </a:rPr>
              <a:t>, with an average time between collisions, </a:t>
            </a:r>
            <a:r>
              <a:rPr lang="en-NZ" i="1" dirty="0">
                <a:latin typeface="Arial Rounded MT Bold" panose="020F0704030504030204" pitchFamily="34" charset="77"/>
              </a:rPr>
              <a:t>t. </a:t>
            </a:r>
            <a:r>
              <a:rPr lang="en-NZ" dirty="0">
                <a:latin typeface="Arial Rounded MT Bold" panose="020F0704030504030204" pitchFamily="34" charset="77"/>
              </a:rPr>
              <a:t>We can treat the molecules as symmetrical with diameter </a:t>
            </a:r>
            <a:r>
              <a:rPr lang="en-NZ" i="1" dirty="0">
                <a:latin typeface="Arial Rounded MT Bold" panose="020F0704030504030204" pitchFamily="34" charset="77"/>
              </a:rPr>
              <a:t>d.</a:t>
            </a:r>
            <a:r>
              <a:rPr lang="en-NZ" dirty="0">
                <a:latin typeface="Arial Rounded MT Bold" panose="020F0704030504030204" pitchFamily="34" charset="77"/>
              </a:rPr>
              <a:t>  </a:t>
            </a:r>
            <a:endParaRPr lang="en-US" dirty="0"/>
          </a:p>
        </p:txBody>
      </p:sp>
      <p:pic>
        <p:nvPicPr>
          <p:cNvPr id="10" name="Picture 9" descr="A blue arrow pointing to a triangle with orange dots&#10;&#10;Description automatically generated">
            <a:extLst>
              <a:ext uri="{FF2B5EF4-FFF2-40B4-BE49-F238E27FC236}">
                <a16:creationId xmlns:a16="http://schemas.microsoft.com/office/drawing/2014/main" id="{22A4976C-EE9C-D743-4B08-0A7D8A2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69" y="2771359"/>
            <a:ext cx="4491121" cy="4086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693CF6-5927-233C-9945-9585E90A7A0D}"/>
              </a:ext>
            </a:extLst>
          </p:cNvPr>
          <p:cNvSpPr txBox="1"/>
          <p:nvPr/>
        </p:nvSpPr>
        <p:spPr>
          <a:xfrm>
            <a:off x="340448" y="210547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i="1" dirty="0">
                <a:latin typeface="Arial Rounded MT Bold" panose="020F0704030504030204" pitchFamily="34" charset="77"/>
              </a:rPr>
              <a:t>Mean Free Path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6C11-4100-D0D8-BA12-607A7605A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166" y="1420975"/>
            <a:ext cx="2130883" cy="13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6B6BE-55ED-FDA2-A76D-9AF51ED36217}"/>
              </a:ext>
            </a:extLst>
          </p:cNvPr>
          <p:cNvSpPr txBox="1"/>
          <p:nvPr/>
        </p:nvSpPr>
        <p:spPr>
          <a:xfrm>
            <a:off x="340447" y="1795664"/>
            <a:ext cx="7129131" cy="211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With an average speed of </a:t>
            </a:r>
            <a:r>
              <a:rPr lang="en-NZ" i="1" dirty="0">
                <a:latin typeface="Arial Rounded MT Bold" panose="020F0704030504030204" pitchFamily="34" charset="77"/>
              </a:rPr>
              <a:t>v</a:t>
            </a:r>
            <a:r>
              <a:rPr lang="en-NZ" dirty="0">
                <a:latin typeface="Arial Rounded MT Bold" panose="020F0704030504030204" pitchFamily="34" charset="77"/>
              </a:rPr>
              <a:t>, the particle will move a distance </a:t>
            </a:r>
            <a:r>
              <a:rPr lang="en-NZ" i="1" dirty="0" err="1">
                <a:latin typeface="Arial Rounded MT Bold" panose="020F0704030504030204" pitchFamily="34" charset="77"/>
              </a:rPr>
              <a:t>vt</a:t>
            </a:r>
            <a:r>
              <a:rPr lang="en-NZ" dirty="0">
                <a:latin typeface="Arial Rounded MT Bold" panose="020F0704030504030204" pitchFamily="34" charset="77"/>
              </a:rPr>
              <a:t>  before colliding. In order for a collision to occur the maximum spacing between the particles is </a:t>
            </a:r>
            <a:r>
              <a:rPr lang="en-NZ" i="1" dirty="0">
                <a:latin typeface="Arial Rounded MT Bold" panose="020F0704030504030204" pitchFamily="34" charset="77"/>
              </a:rPr>
              <a:t>d. </a:t>
            </a: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So over time we can consider the particle sweeping out a cylinder of length </a:t>
            </a:r>
            <a:r>
              <a:rPr lang="en-NZ" i="1" dirty="0" err="1">
                <a:latin typeface="Arial Rounded MT Bold" panose="020F0704030504030204" pitchFamily="34" charset="77"/>
              </a:rPr>
              <a:t>vt</a:t>
            </a:r>
            <a:r>
              <a:rPr lang="en-NZ" dirty="0">
                <a:latin typeface="Arial Rounded MT Bold" panose="020F0704030504030204" pitchFamily="34" charset="77"/>
              </a:rPr>
              <a:t>  and cross sectional area </a:t>
            </a:r>
            <a:r>
              <a:rPr lang="en-NZ" i="1" dirty="0">
                <a:latin typeface="Arial Rounded MT Bold" panose="020F0704030504030204" pitchFamily="34" charset="77"/>
              </a:rPr>
              <a:t>A</a:t>
            </a:r>
            <a:r>
              <a:rPr lang="en-NZ" dirty="0">
                <a:latin typeface="Arial Rounded MT Bold" panose="020F0704030504030204" pitchFamily="34" charset="77"/>
              </a:rPr>
              <a:t> = </a:t>
            </a:r>
            <a:r>
              <a:rPr lang="el-GR" dirty="0">
                <a:latin typeface="Arial Rounded MT Bold" panose="020F0704030504030204" pitchFamily="34" charset="77"/>
              </a:rPr>
              <a:t>π</a:t>
            </a:r>
            <a:r>
              <a:rPr lang="en-AU" i="1" dirty="0">
                <a:latin typeface="Arial Rounded MT Bold" panose="020F0704030504030204" pitchFamily="34" charset="77"/>
              </a:rPr>
              <a:t>d </a:t>
            </a:r>
            <a:r>
              <a:rPr lang="en-AU" baseline="30000" dirty="0">
                <a:latin typeface="Arial Rounded MT Bold" panose="020F0704030504030204" pitchFamily="34" charset="77"/>
              </a:rPr>
              <a:t>2</a:t>
            </a:r>
            <a:endParaRPr lang="en-US" baseline="30000" dirty="0"/>
          </a:p>
        </p:txBody>
      </p:sp>
      <p:pic>
        <p:nvPicPr>
          <p:cNvPr id="12" name="Picture 11" descr="A diagram of a cylinder&#10;&#10;Description automatically generated">
            <a:extLst>
              <a:ext uri="{FF2B5EF4-FFF2-40B4-BE49-F238E27FC236}">
                <a16:creationId xmlns:a16="http://schemas.microsoft.com/office/drawing/2014/main" id="{68FE2DDA-BADE-2522-8905-377480144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6" y="3912077"/>
            <a:ext cx="6389061" cy="26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ylinder&#10;&#10;Description automatically generated">
            <a:extLst>
              <a:ext uri="{FF2B5EF4-FFF2-40B4-BE49-F238E27FC236}">
                <a16:creationId xmlns:a16="http://schemas.microsoft.com/office/drawing/2014/main" id="{68FE2DDA-BADE-2522-8905-37748014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1" y="831179"/>
            <a:ext cx="5613400" cy="2310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9E37A-A527-1693-9F41-BB8F934E5B60}"/>
              </a:ext>
            </a:extLst>
          </p:cNvPr>
          <p:cNvSpPr txBox="1"/>
          <p:nvPr/>
        </p:nvSpPr>
        <p:spPr>
          <a:xfrm>
            <a:off x="147721" y="425028"/>
            <a:ext cx="11580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latin typeface="Arial Rounded MT Bold" panose="020F0704030504030204" pitchFamily="34" charset="77"/>
              </a:rPr>
              <a:t>To get the mean free path length, </a:t>
            </a:r>
            <a:r>
              <a:rPr lang="en-AU" sz="1800" b="1" dirty="0">
                <a:latin typeface="Fairwater Script" panose="020F0502020204030204" pitchFamily="34" charset="0"/>
              </a:rPr>
              <a:t>l </a:t>
            </a:r>
            <a:r>
              <a:rPr lang="en-AU" dirty="0">
                <a:latin typeface="Arial Rounded MT Bold" panose="020F0704030504030204" pitchFamily="34" charset="77"/>
              </a:rPr>
              <a:t>= </a:t>
            </a:r>
            <a:r>
              <a:rPr lang="en-AU" i="1" dirty="0" err="1">
                <a:latin typeface="Arial Rounded MT Bold" panose="020F0704030504030204" pitchFamily="34" charset="77"/>
              </a:rPr>
              <a:t>vt</a:t>
            </a:r>
            <a:r>
              <a:rPr lang="en-NZ" dirty="0">
                <a:latin typeface="Arial Rounded MT Bold" panose="020F0704030504030204" pitchFamily="34" charset="77"/>
              </a:rPr>
              <a:t>, we equate the volume available to each particle with the volume swept out  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F543CB-5AD6-1A47-D543-4DB27D84FF9C}"/>
              </a:ext>
            </a:extLst>
          </p:cNvPr>
          <p:cNvSpPr txBox="1"/>
          <p:nvPr/>
        </p:nvSpPr>
        <p:spPr>
          <a:xfrm>
            <a:off x="5761121" y="930896"/>
            <a:ext cx="5613400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A particle sweeping out a cylinder of length </a:t>
            </a:r>
            <a:r>
              <a:rPr lang="en-NZ" i="1" dirty="0" err="1">
                <a:latin typeface="Arial Rounded MT Bold" panose="020F0704030504030204" pitchFamily="34" charset="77"/>
              </a:rPr>
              <a:t>vt</a:t>
            </a:r>
            <a:r>
              <a:rPr lang="en-NZ" dirty="0">
                <a:latin typeface="Arial Rounded MT Bold" panose="020F0704030504030204" pitchFamily="34" charset="77"/>
              </a:rPr>
              <a:t>  and cross sectional area </a:t>
            </a:r>
            <a:r>
              <a:rPr lang="en-NZ" i="1" dirty="0">
                <a:latin typeface="Arial Rounded MT Bold" panose="020F0704030504030204" pitchFamily="34" charset="77"/>
              </a:rPr>
              <a:t>A</a:t>
            </a:r>
            <a:r>
              <a:rPr lang="en-NZ" dirty="0">
                <a:latin typeface="Arial Rounded MT Bold" panose="020F0704030504030204" pitchFamily="34" charset="77"/>
              </a:rPr>
              <a:t> = </a:t>
            </a:r>
            <a:r>
              <a:rPr lang="el-GR" dirty="0">
                <a:latin typeface="Arial Rounded MT Bold" panose="020F0704030504030204" pitchFamily="34" charset="77"/>
              </a:rPr>
              <a:t>π</a:t>
            </a:r>
            <a:r>
              <a:rPr lang="en-AU" i="1" dirty="0">
                <a:latin typeface="Arial Rounded MT Bold" panose="020F0704030504030204" pitchFamily="34" charset="77"/>
              </a:rPr>
              <a:t>d </a:t>
            </a:r>
            <a:r>
              <a:rPr lang="en-AU" baseline="30000" dirty="0">
                <a:latin typeface="Arial Rounded MT Bold" panose="020F0704030504030204" pitchFamily="34" charset="77"/>
              </a:rPr>
              <a:t>2 </a:t>
            </a:r>
            <a:r>
              <a:rPr lang="en-AU" dirty="0">
                <a:latin typeface="Arial Rounded MT Bold" panose="020F0704030504030204" pitchFamily="34" charset="77"/>
              </a:rPr>
              <a:t>sweeps out a volume </a:t>
            </a:r>
            <a:r>
              <a:rPr lang="en-NZ" i="1" dirty="0">
                <a:latin typeface="Arial Rounded MT Bold" panose="020F0704030504030204" pitchFamily="34" charset="77"/>
              </a:rPr>
              <a:t>V</a:t>
            </a:r>
            <a:r>
              <a:rPr lang="en-NZ" dirty="0">
                <a:latin typeface="Arial Rounded MT Bold" panose="020F0704030504030204" pitchFamily="34" charset="77"/>
              </a:rPr>
              <a:t> = </a:t>
            </a:r>
            <a:r>
              <a:rPr lang="el-GR" dirty="0">
                <a:latin typeface="Arial Rounded MT Bold" panose="020F0704030504030204" pitchFamily="34" charset="77"/>
              </a:rPr>
              <a:t>π</a:t>
            </a:r>
            <a:r>
              <a:rPr lang="en-AU" i="1" dirty="0">
                <a:latin typeface="Arial Rounded MT Bold" panose="020F0704030504030204" pitchFamily="34" charset="77"/>
              </a:rPr>
              <a:t>d </a:t>
            </a:r>
            <a:r>
              <a:rPr lang="en-AU" baseline="30000" dirty="0">
                <a:latin typeface="Arial Rounded MT Bold" panose="020F0704030504030204" pitchFamily="34" charset="77"/>
              </a:rPr>
              <a:t>2 </a:t>
            </a:r>
            <a:r>
              <a:rPr lang="en-AU" i="1" dirty="0" err="1">
                <a:latin typeface="Arial Rounded MT Bold" panose="020F0704030504030204" pitchFamily="34" charset="77"/>
              </a:rPr>
              <a:t>vt</a:t>
            </a:r>
            <a:r>
              <a:rPr lang="en-AU" i="1" dirty="0">
                <a:latin typeface="Arial Rounded MT Bold" panose="020F0704030504030204" pitchFamily="34" charset="77"/>
              </a:rPr>
              <a:t> ,  so </a:t>
            </a:r>
          </a:p>
          <a:p>
            <a:pPr>
              <a:lnSpc>
                <a:spcPct val="150000"/>
              </a:lnSpc>
            </a:pPr>
            <a:r>
              <a:rPr lang="en-AU" sz="2400" i="1" dirty="0">
                <a:latin typeface="Arial Rounded MT Bold" panose="020F0704030504030204" pitchFamily="34" charset="77"/>
              </a:rPr>
              <a:t>                      </a:t>
            </a:r>
            <a:r>
              <a:rPr lang="en-AU" sz="2800" b="1" dirty="0">
                <a:latin typeface="Fairwater Script" panose="020F0502020204030204" pitchFamily="34" charset="0"/>
              </a:rPr>
              <a:t>l</a:t>
            </a:r>
            <a:r>
              <a:rPr lang="en-AU" sz="2400" dirty="0">
                <a:latin typeface="Arial Rounded MT Bold" panose="020F0704030504030204" pitchFamily="34" charset="77"/>
              </a:rPr>
              <a:t>  = </a:t>
            </a:r>
            <a:r>
              <a:rPr lang="en-AU" sz="2400" i="1" dirty="0" err="1">
                <a:latin typeface="Arial Rounded MT Bold" panose="020F0704030504030204" pitchFamily="34" charset="77"/>
              </a:rPr>
              <a:t>vt</a:t>
            </a:r>
            <a:r>
              <a:rPr lang="en-AU" sz="2400" i="1" dirty="0">
                <a:latin typeface="Arial Rounded MT Bold" panose="020F0704030504030204" pitchFamily="34" charset="77"/>
              </a:rPr>
              <a:t> = V / A</a:t>
            </a:r>
            <a:r>
              <a:rPr lang="en-AU" sz="2400" dirty="0">
                <a:latin typeface="Arial Rounded MT Bold" panose="020F0704030504030204" pitchFamily="34" charset="77"/>
              </a:rPr>
              <a:t> = V / </a:t>
            </a:r>
            <a:r>
              <a:rPr lang="el-GR" sz="2400" dirty="0">
                <a:latin typeface="Arial Rounded MT Bold" panose="020F0704030504030204" pitchFamily="34" charset="77"/>
              </a:rPr>
              <a:t>π</a:t>
            </a:r>
            <a:r>
              <a:rPr lang="en-AU" sz="2400" i="1" dirty="0">
                <a:latin typeface="Arial Rounded MT Bold" panose="020F0704030504030204" pitchFamily="34" charset="77"/>
              </a:rPr>
              <a:t>d </a:t>
            </a:r>
            <a:r>
              <a:rPr lang="en-AU" sz="2400" baseline="30000" dirty="0">
                <a:latin typeface="Arial Rounded MT Bold" panose="020F0704030504030204" pitchFamily="34" charset="77"/>
              </a:rPr>
              <a:t>2 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CAA3C-B0A8-1BDE-721E-162047538495}"/>
              </a:ext>
            </a:extLst>
          </p:cNvPr>
          <p:cNvSpPr txBox="1"/>
          <p:nvPr/>
        </p:nvSpPr>
        <p:spPr>
          <a:xfrm>
            <a:off x="429463" y="3141667"/>
            <a:ext cx="6980739" cy="342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E.g. for air at room temperature and one atmosphere of pressure, the number of N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 molecules per unit volume is </a:t>
            </a:r>
            <a:r>
              <a:rPr lang="en-NZ" i="1" dirty="0" err="1">
                <a:latin typeface="Arial Rounded MT Bold" panose="020F0704030504030204" pitchFamily="34" charset="77"/>
              </a:rPr>
              <a:t>n</a:t>
            </a:r>
            <a:r>
              <a:rPr lang="en-NZ" i="1" baseline="-25000" dirty="0" err="1">
                <a:latin typeface="Arial Rounded MT Bold" panose="020F0704030504030204" pitchFamily="34" charset="77"/>
              </a:rPr>
              <a:t>V</a:t>
            </a:r>
            <a:r>
              <a:rPr lang="en-NZ" i="1" dirty="0">
                <a:latin typeface="Arial Rounded MT Bold" panose="020F0704030504030204" pitchFamily="34" charset="77"/>
              </a:rPr>
              <a:t> ≃</a:t>
            </a:r>
            <a:r>
              <a:rPr lang="en-NZ" dirty="0">
                <a:latin typeface="Arial Rounded MT Bold" panose="020F0704030504030204" pitchFamily="34" charset="77"/>
              </a:rPr>
              <a:t> 1.225/4.65 x 10</a:t>
            </a:r>
            <a:r>
              <a:rPr lang="en-NZ" baseline="30000" dirty="0">
                <a:latin typeface="Arial Rounded MT Bold" panose="020F0704030504030204" pitchFamily="34" charset="77"/>
              </a:rPr>
              <a:t>-26</a:t>
            </a:r>
            <a:r>
              <a:rPr lang="en-NZ" dirty="0">
                <a:latin typeface="Arial Rounded MT Bold" panose="020F0704030504030204" pitchFamily="34" charset="77"/>
              </a:rPr>
              <a:t> = 2.63 x 10</a:t>
            </a:r>
            <a:r>
              <a:rPr lang="en-NZ" baseline="30000" dirty="0">
                <a:latin typeface="Arial Rounded MT Bold" panose="020F0704030504030204" pitchFamily="34" charset="77"/>
              </a:rPr>
              <a:t>25</a:t>
            </a:r>
            <a:r>
              <a:rPr lang="en-NZ" dirty="0">
                <a:latin typeface="Arial Rounded MT Bold" panose="020F0704030504030204" pitchFamily="34" charset="77"/>
              </a:rPr>
              <a:t> and so the average volume occupied by each molecule is   1/2.63 x 10</a:t>
            </a:r>
            <a:r>
              <a:rPr lang="en-NZ" baseline="30000" dirty="0">
                <a:latin typeface="Arial Rounded MT Bold" panose="020F0704030504030204" pitchFamily="34" charset="77"/>
              </a:rPr>
              <a:t>25</a:t>
            </a:r>
            <a:r>
              <a:rPr lang="en-NZ" dirty="0">
                <a:latin typeface="Arial Rounded MT Bold" panose="020F0704030504030204" pitchFamily="34" charset="77"/>
              </a:rPr>
              <a:t> </a:t>
            </a:r>
            <a:r>
              <a:rPr lang="en-NZ" i="1" dirty="0">
                <a:latin typeface="Arial Rounded MT Bold" panose="020F0704030504030204" pitchFamily="34" charset="77"/>
              </a:rPr>
              <a:t>≃ </a:t>
            </a:r>
            <a:r>
              <a:rPr lang="en-NZ" dirty="0">
                <a:latin typeface="Arial Rounded MT Bold" panose="020F0704030504030204" pitchFamily="34" charset="77"/>
              </a:rPr>
              <a:t>3.80 x 10</a:t>
            </a:r>
            <a:r>
              <a:rPr lang="en-NZ" baseline="30000" dirty="0">
                <a:latin typeface="Arial Rounded MT Bold" panose="020F0704030504030204" pitchFamily="34" charset="77"/>
              </a:rPr>
              <a:t>-26</a:t>
            </a:r>
            <a:r>
              <a:rPr lang="en-NZ" dirty="0">
                <a:latin typeface="Arial Rounded MT Bold" panose="020F0704030504030204" pitchFamily="34" charset="77"/>
              </a:rPr>
              <a:t> m</a:t>
            </a:r>
            <a:r>
              <a:rPr lang="en-NZ" baseline="30000" dirty="0">
                <a:latin typeface="Arial Rounded MT Bold" panose="020F0704030504030204" pitchFamily="34" charset="77"/>
              </a:rPr>
              <a:t>3</a:t>
            </a:r>
            <a:r>
              <a:rPr lang="en-NZ" dirty="0">
                <a:latin typeface="Arial Rounded MT Bold" panose="020F0704030504030204" pitchFamily="34" charset="7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For N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, </a:t>
            </a:r>
            <a:r>
              <a:rPr lang="en-NZ" i="1" dirty="0">
                <a:latin typeface="Arial Rounded MT Bold" panose="020F0704030504030204" pitchFamily="34" charset="77"/>
              </a:rPr>
              <a:t>d</a:t>
            </a:r>
            <a:r>
              <a:rPr lang="en-NZ" dirty="0">
                <a:latin typeface="Arial Rounded MT Bold" panose="020F0704030504030204" pitchFamily="34" charset="77"/>
              </a:rPr>
              <a:t>  =  0.305 nm, so  </a:t>
            </a:r>
          </a:p>
          <a:p>
            <a:pPr algn="just">
              <a:lnSpc>
                <a:spcPct val="150000"/>
              </a:lnSpc>
            </a:pPr>
            <a:r>
              <a:rPr lang="en-AU" sz="1800" dirty="0">
                <a:latin typeface="Arial Rounded MT Bold" panose="020F0704030504030204" pitchFamily="34" charset="77"/>
              </a:rPr>
              <a:t> </a:t>
            </a:r>
            <a:r>
              <a:rPr lang="en-AU" sz="2000" b="1" dirty="0">
                <a:latin typeface="Fairwater Script" panose="020F0502020204030204" pitchFamily="34" charset="0"/>
              </a:rPr>
              <a:t>l </a:t>
            </a:r>
            <a:r>
              <a:rPr lang="en-AU" sz="1800" dirty="0">
                <a:latin typeface="Arial Rounded MT Bold" panose="020F0704030504030204" pitchFamily="34" charset="77"/>
              </a:rPr>
              <a:t>= </a:t>
            </a:r>
            <a:r>
              <a:rPr lang="en-AU" sz="1800" i="1" dirty="0">
                <a:latin typeface="Arial Rounded MT Bold" panose="020F0704030504030204" pitchFamily="34" charset="77"/>
              </a:rPr>
              <a:t>V/</a:t>
            </a:r>
            <a:r>
              <a:rPr lang="el-GR" sz="1800" dirty="0">
                <a:latin typeface="Arial Rounded MT Bold" panose="020F0704030504030204" pitchFamily="34" charset="77"/>
              </a:rPr>
              <a:t> π</a:t>
            </a:r>
            <a:r>
              <a:rPr lang="en-AU" sz="1800" i="1" dirty="0">
                <a:latin typeface="Arial Rounded MT Bold" panose="020F0704030504030204" pitchFamily="34" charset="77"/>
              </a:rPr>
              <a:t>d </a:t>
            </a:r>
            <a:r>
              <a:rPr lang="en-AU" sz="1800" baseline="30000" dirty="0">
                <a:latin typeface="Arial Rounded MT Bold" panose="020F0704030504030204" pitchFamily="34" charset="77"/>
              </a:rPr>
              <a:t>2 </a:t>
            </a:r>
            <a:r>
              <a:rPr lang="en-NZ" i="1" dirty="0">
                <a:latin typeface="Arial Rounded MT Bold" panose="020F0704030504030204" pitchFamily="34" charset="77"/>
              </a:rPr>
              <a:t>≃</a:t>
            </a:r>
            <a:r>
              <a:rPr lang="en-AU" sz="1800" dirty="0">
                <a:latin typeface="Arial Rounded MT Bold" panose="020F0704030504030204" pitchFamily="34" charset="77"/>
              </a:rPr>
              <a:t> </a:t>
            </a:r>
            <a:r>
              <a:rPr lang="en-NZ" dirty="0">
                <a:latin typeface="Arial Rounded MT Bold" panose="020F0704030504030204" pitchFamily="34" charset="77"/>
              </a:rPr>
              <a:t>3.80 x 10</a:t>
            </a:r>
            <a:r>
              <a:rPr lang="en-NZ" baseline="30000" dirty="0">
                <a:latin typeface="Arial Rounded MT Bold" panose="020F0704030504030204" pitchFamily="34" charset="77"/>
              </a:rPr>
              <a:t>-26 </a:t>
            </a:r>
            <a:r>
              <a:rPr lang="en-NZ" dirty="0">
                <a:latin typeface="Arial Rounded MT Bold" panose="020F0704030504030204" pitchFamily="34" charset="77"/>
              </a:rPr>
              <a:t>/</a:t>
            </a:r>
            <a:r>
              <a:rPr lang="el-GR" sz="1800" dirty="0">
                <a:latin typeface="Arial Rounded MT Bold" panose="020F0704030504030204" pitchFamily="34" charset="77"/>
              </a:rPr>
              <a:t> π</a:t>
            </a:r>
            <a:r>
              <a:rPr lang="en-AU" sz="1800" dirty="0">
                <a:latin typeface="Arial Rounded MT Bold" panose="020F0704030504030204" pitchFamily="34" charset="77"/>
              </a:rPr>
              <a:t> </a:t>
            </a:r>
            <a:r>
              <a:rPr lang="en-AU" dirty="0">
                <a:latin typeface="Arial Rounded MT Bold" panose="020F0704030504030204" pitchFamily="34" charset="77"/>
              </a:rPr>
              <a:t>(0.305 x 10</a:t>
            </a:r>
            <a:r>
              <a:rPr lang="en-AU" baseline="30000" dirty="0">
                <a:latin typeface="Arial Rounded MT Bold" panose="020F0704030504030204" pitchFamily="34" charset="77"/>
              </a:rPr>
              <a:t>-9</a:t>
            </a:r>
            <a:r>
              <a:rPr lang="en-AU" dirty="0">
                <a:latin typeface="Arial Rounded MT Bold" panose="020F0704030504030204" pitchFamily="34" charset="77"/>
              </a:rPr>
              <a:t>)</a:t>
            </a:r>
            <a:r>
              <a:rPr lang="en-AU" sz="1800" baseline="30000" dirty="0">
                <a:latin typeface="Arial Rounded MT Bold" panose="020F0704030504030204" pitchFamily="34" charset="77"/>
              </a:rPr>
              <a:t>2  </a:t>
            </a:r>
            <a:r>
              <a:rPr lang="en-AU" sz="1800" dirty="0">
                <a:latin typeface="Arial Rounded MT Bold" panose="020F0704030504030204" pitchFamily="34" charset="77"/>
              </a:rPr>
              <a:t>= 1.30 x 10</a:t>
            </a:r>
            <a:r>
              <a:rPr lang="en-AU" sz="1800" baseline="30000" dirty="0">
                <a:latin typeface="Arial Rounded MT Bold" panose="020F0704030504030204" pitchFamily="34" charset="77"/>
              </a:rPr>
              <a:t>-7</a:t>
            </a:r>
            <a:r>
              <a:rPr lang="en-AU" sz="1800" dirty="0">
                <a:latin typeface="Arial Rounded MT Bold" panose="020F0704030504030204" pitchFamily="34" charset="77"/>
              </a:rPr>
              <a:t> m. </a:t>
            </a:r>
          </a:p>
          <a:p>
            <a:pPr algn="just"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So the mean free path length is </a:t>
            </a:r>
            <a:r>
              <a:rPr lang="en-AU" sz="1800" b="1" dirty="0">
                <a:latin typeface="Fairwater Script" panose="020F0502020204030204" pitchFamily="34" charset="0"/>
              </a:rPr>
              <a:t>l</a:t>
            </a:r>
            <a:r>
              <a:rPr lang="en-AU" sz="1800" dirty="0">
                <a:latin typeface="Arial Rounded MT Bold" panose="020F0704030504030204" pitchFamily="34" charset="77"/>
              </a:rPr>
              <a:t> </a:t>
            </a:r>
            <a:r>
              <a:rPr lang="en-NZ" i="1" dirty="0">
                <a:latin typeface="Arial Rounded MT Bold" panose="020F0704030504030204" pitchFamily="34" charset="77"/>
              </a:rPr>
              <a:t>≃</a:t>
            </a:r>
            <a:r>
              <a:rPr lang="en-AU" sz="1800" dirty="0">
                <a:latin typeface="Arial Rounded MT Bold" panose="020F0704030504030204" pitchFamily="34" charset="77"/>
              </a:rPr>
              <a:t> 130 nm.</a:t>
            </a:r>
            <a:endParaRPr lang="en-NZ" dirty="0">
              <a:latin typeface="Arial Rounded MT Bold" panose="020F0704030504030204" pitchFamily="34" charset="77"/>
            </a:endParaRPr>
          </a:p>
        </p:txBody>
      </p:sp>
      <p:pic>
        <p:nvPicPr>
          <p:cNvPr id="22" name="Picture 21" descr="A diagram of a grid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917976-EF60-2A77-CABC-5DBD0C6D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94" y="2762090"/>
            <a:ext cx="4809958" cy="39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26B6BE-55ED-FDA2-A76D-9AF51ED36217}"/>
              </a:ext>
            </a:extLst>
          </p:cNvPr>
          <p:cNvSpPr txBox="1"/>
          <p:nvPr/>
        </p:nvSpPr>
        <p:spPr>
          <a:xfrm>
            <a:off x="322624" y="236736"/>
            <a:ext cx="11715194" cy="1331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Arial Rounded MT Bold" panose="020F0704030504030204" pitchFamily="34" charset="77"/>
              </a:rPr>
              <a:t>If </a:t>
            </a: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1800" dirty="0">
                <a:latin typeface="Arial Rounded MT Bold" panose="020F0704030504030204" pitchFamily="34" charset="77"/>
              </a:rPr>
              <a:t> = 130 nm, on average,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H</a:t>
            </a:r>
            <a:r>
              <a:rPr lang="en-US" sz="1800" dirty="0">
                <a:latin typeface="Arial Rounded MT Bold" panose="020F0704030504030204" pitchFamily="34" charset="77"/>
              </a:rPr>
              <a:t>ow long between collisions?</a:t>
            </a:r>
            <a:endParaRPr lang="en-AU" sz="1800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Arial Rounded MT Bold" panose="020F0704030504030204" pitchFamily="34" charset="77"/>
              </a:rPr>
              <a:t>H</a:t>
            </a:r>
            <a:r>
              <a:rPr lang="en-AU" sz="1800" dirty="0">
                <a:latin typeface="Arial Rounded MT Bold" panose="020F0704030504030204" pitchFamily="34" charset="77"/>
              </a:rPr>
              <a:t>ow many particles are missed before a collision?</a:t>
            </a:r>
            <a:r>
              <a:rPr lang="en-US" sz="1800" dirty="0">
                <a:latin typeface="Arial Rounded MT Bold" panose="020F0704030504030204" pitchFamily="34" charset="77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46F27-88AA-6C23-9C2A-A633B267D626}"/>
              </a:ext>
            </a:extLst>
          </p:cNvPr>
          <p:cNvSpPr txBox="1"/>
          <p:nvPr/>
        </p:nvSpPr>
        <p:spPr>
          <a:xfrm>
            <a:off x="427120" y="1676978"/>
            <a:ext cx="11423985" cy="87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Both of these depend on how fast the particles are moving and, hence, the temperature. At room temperature, the average N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 molecule has a speed of ~ 510 m s</a:t>
            </a:r>
            <a:r>
              <a:rPr lang="en-NZ" baseline="30000" dirty="0">
                <a:latin typeface="Arial Rounded MT Bold" panose="020F0704030504030204" pitchFamily="34" charset="77"/>
              </a:rPr>
              <a:t>-1</a:t>
            </a:r>
            <a:r>
              <a:rPr lang="en-NZ" dirty="0">
                <a:latin typeface="Arial Rounded MT Bold" panose="020F0704030504030204" pitchFamily="34" charset="77"/>
              </a:rPr>
              <a:t> and so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BDB9C-7F25-F38B-1613-2AB129A366E2}"/>
              </a:ext>
            </a:extLst>
          </p:cNvPr>
          <p:cNvSpPr txBox="1"/>
          <p:nvPr/>
        </p:nvSpPr>
        <p:spPr>
          <a:xfrm>
            <a:off x="427120" y="2703389"/>
            <a:ext cx="1097413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latin typeface="Arial Rounded MT Bold" panose="020F0704030504030204" pitchFamily="34" charset="77"/>
              </a:rPr>
              <a:t>t</a:t>
            </a:r>
            <a:r>
              <a:rPr lang="en-AU" dirty="0">
                <a:latin typeface="Arial Rounded MT Bold" panose="020F0704030504030204" pitchFamily="34" charset="77"/>
              </a:rPr>
              <a:t> </a:t>
            </a:r>
            <a:r>
              <a:rPr lang="en-AU" i="1" dirty="0">
                <a:latin typeface="Arial Rounded MT Bold" panose="020F0704030504030204" pitchFamily="34" charset="77"/>
              </a:rPr>
              <a:t>=</a:t>
            </a:r>
            <a:r>
              <a:rPr lang="en-AU" dirty="0">
                <a:latin typeface="Arial Rounded MT Bold" panose="020F0704030504030204" pitchFamily="34" charset="77"/>
              </a:rPr>
              <a:t> </a:t>
            </a: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1800" b="1" dirty="0">
                <a:latin typeface="Fairwater Script" panose="020F0502020204030204" pitchFamily="34" charset="0"/>
              </a:rPr>
              <a:t> </a:t>
            </a:r>
            <a:r>
              <a:rPr lang="en-AU" sz="1800" dirty="0">
                <a:latin typeface="Arial Rounded MT Bold" panose="020F0704030504030204" pitchFamily="34" charset="77"/>
              </a:rPr>
              <a:t>/</a:t>
            </a:r>
            <a:r>
              <a:rPr lang="en-AU" sz="1800" i="1" dirty="0">
                <a:latin typeface="Arial Rounded MT Bold" panose="020F0704030504030204" pitchFamily="34" charset="77"/>
              </a:rPr>
              <a:t>v </a:t>
            </a:r>
            <a:r>
              <a:rPr lang="en-AU" sz="1800" dirty="0">
                <a:latin typeface="Arial Rounded MT Bold" panose="020F0704030504030204" pitchFamily="34" charset="77"/>
              </a:rPr>
              <a:t>=</a:t>
            </a:r>
            <a:r>
              <a:rPr lang="en-AU" sz="1800" i="1" dirty="0">
                <a:latin typeface="Arial Rounded MT Bold" panose="020F0704030504030204" pitchFamily="34" charset="77"/>
              </a:rPr>
              <a:t> </a:t>
            </a:r>
            <a:r>
              <a:rPr lang="en-AU" sz="1800" dirty="0">
                <a:latin typeface="Arial Rounded MT Bold" panose="020F0704030504030204" pitchFamily="34" charset="77"/>
              </a:rPr>
              <a:t>1.30 x 10</a:t>
            </a:r>
            <a:r>
              <a:rPr lang="en-AU" sz="1800" baseline="30000" dirty="0">
                <a:latin typeface="Arial Rounded MT Bold" panose="020F0704030504030204" pitchFamily="34" charset="77"/>
              </a:rPr>
              <a:t>-7 </a:t>
            </a:r>
            <a:r>
              <a:rPr lang="en-AU" sz="1800" dirty="0">
                <a:latin typeface="Arial Rounded MT Bold" panose="020F0704030504030204" pitchFamily="34" charset="77"/>
              </a:rPr>
              <a:t>/ 510 = 2.55 x 10</a:t>
            </a:r>
            <a:r>
              <a:rPr lang="en-AU" sz="1800" i="1" baseline="30000" dirty="0">
                <a:latin typeface="Arial Rounded MT Bold" panose="020F0704030504030204" pitchFamily="34" charset="77"/>
              </a:rPr>
              <a:t>-</a:t>
            </a:r>
            <a:r>
              <a:rPr lang="en-AU" sz="1800" baseline="30000" dirty="0">
                <a:latin typeface="Arial Rounded MT Bold" panose="020F0704030504030204" pitchFamily="34" charset="77"/>
              </a:rPr>
              <a:t>10 </a:t>
            </a:r>
            <a:r>
              <a:rPr lang="en-AU" sz="1800" dirty="0">
                <a:latin typeface="Arial Rounded MT Bold" panose="020F0704030504030204" pitchFamily="34" charset="77"/>
              </a:rPr>
              <a:t>s, or 1/ 2.55 x 10</a:t>
            </a:r>
            <a:r>
              <a:rPr lang="en-AU" sz="1800" i="1" baseline="30000" dirty="0">
                <a:latin typeface="Arial Rounded MT Bold" panose="020F0704030504030204" pitchFamily="34" charset="77"/>
              </a:rPr>
              <a:t>-</a:t>
            </a:r>
            <a:r>
              <a:rPr lang="en-AU" sz="1800" baseline="30000" dirty="0">
                <a:latin typeface="Arial Rounded MT Bold" panose="020F0704030504030204" pitchFamily="34" charset="77"/>
              </a:rPr>
              <a:t>10 </a:t>
            </a:r>
            <a:r>
              <a:rPr lang="en-AU" sz="1800" dirty="0">
                <a:latin typeface="Arial Rounded MT Bold" panose="020F0704030504030204" pitchFamily="34" charset="77"/>
              </a:rPr>
              <a:t>= 3.9 x 10</a:t>
            </a:r>
            <a:r>
              <a:rPr lang="en-AU" sz="1800" baseline="30000" dirty="0">
                <a:latin typeface="Arial Rounded MT Bold" panose="020F0704030504030204" pitchFamily="34" charset="77"/>
              </a:rPr>
              <a:t>9</a:t>
            </a:r>
            <a:r>
              <a:rPr lang="en-AU" sz="1800" dirty="0">
                <a:latin typeface="Arial Rounded MT Bold" panose="020F0704030504030204" pitchFamily="34" charset="77"/>
              </a:rPr>
              <a:t> = 3.9 billion collisions per second 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298C3-8E3E-1E70-0E69-5E3D09C453C1}"/>
              </a:ext>
            </a:extLst>
          </p:cNvPr>
          <p:cNvSpPr txBox="1"/>
          <p:nvPr/>
        </p:nvSpPr>
        <p:spPr>
          <a:xfrm>
            <a:off x="427120" y="3311768"/>
            <a:ext cx="6623385" cy="3087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We calculated that the average volume occupied by each molecule is </a:t>
            </a:r>
            <a:r>
              <a:rPr lang="en-NZ" i="1" dirty="0">
                <a:latin typeface="Arial Rounded MT Bold" panose="020F0704030504030204" pitchFamily="34" charset="77"/>
              </a:rPr>
              <a:t>V</a:t>
            </a:r>
            <a:r>
              <a:rPr lang="en-NZ" dirty="0">
                <a:latin typeface="Arial Rounded MT Bold" panose="020F0704030504030204" pitchFamily="34" charset="77"/>
              </a:rPr>
              <a:t>  = 3.80 x 10</a:t>
            </a:r>
            <a:r>
              <a:rPr lang="en-NZ" baseline="30000" dirty="0">
                <a:latin typeface="Arial Rounded MT Bold" panose="020F0704030504030204" pitchFamily="34" charset="77"/>
              </a:rPr>
              <a:t>-26</a:t>
            </a:r>
            <a:r>
              <a:rPr lang="en-NZ" dirty="0">
                <a:latin typeface="Arial Rounded MT Bold" panose="020F0704030504030204" pitchFamily="34" charset="77"/>
              </a:rPr>
              <a:t> m</a:t>
            </a:r>
            <a:r>
              <a:rPr lang="en-NZ" baseline="30000" dirty="0">
                <a:latin typeface="Arial Rounded MT Bold" panose="020F0704030504030204" pitchFamily="34" charset="77"/>
              </a:rPr>
              <a:t>3</a:t>
            </a:r>
            <a:r>
              <a:rPr lang="en-NZ" dirty="0">
                <a:latin typeface="Arial Rounded MT Bold" panose="020F0704030504030204" pitchFamily="34" charset="77"/>
              </a:rPr>
              <a:t>,  which corresponds to a linear size of </a:t>
            </a:r>
            <a:r>
              <a:rPr lang="en-NZ" i="1" dirty="0">
                <a:latin typeface="Arial Rounded MT Bold" panose="020F0704030504030204" pitchFamily="34" charset="77"/>
              </a:rPr>
              <a:t>L</a:t>
            </a:r>
            <a:r>
              <a:rPr lang="en-NZ" dirty="0">
                <a:latin typeface="Arial Rounded MT Bold" panose="020F0704030504030204" pitchFamily="34" charset="77"/>
              </a:rPr>
              <a:t> = </a:t>
            </a:r>
            <a:r>
              <a:rPr lang="en-NZ" i="1" dirty="0">
                <a:latin typeface="Arial Rounded MT Bold" panose="020F0704030504030204" pitchFamily="34" charset="77"/>
              </a:rPr>
              <a:t>V </a:t>
            </a:r>
            <a:r>
              <a:rPr lang="en-NZ" baseline="30000" dirty="0">
                <a:latin typeface="Arial Rounded MT Bold" panose="020F0704030504030204" pitchFamily="34" charset="77"/>
              </a:rPr>
              <a:t>1/3</a:t>
            </a:r>
            <a:r>
              <a:rPr lang="en-NZ" dirty="0">
                <a:latin typeface="Arial Rounded MT Bold" panose="020F0704030504030204" pitchFamily="34" charset="77"/>
              </a:rPr>
              <a:t> = 3.37 x 10</a:t>
            </a:r>
            <a:r>
              <a:rPr lang="en-NZ" baseline="30000" dirty="0">
                <a:latin typeface="Arial Rounded MT Bold" panose="020F0704030504030204" pitchFamily="34" charset="77"/>
              </a:rPr>
              <a:t>-9</a:t>
            </a:r>
            <a:r>
              <a:rPr lang="en-NZ" dirty="0">
                <a:latin typeface="Arial Rounded MT Bold" panose="020F0704030504030204" pitchFamily="34" charset="77"/>
              </a:rPr>
              <a:t> m.</a:t>
            </a:r>
          </a:p>
          <a:p>
            <a:pPr>
              <a:lnSpc>
                <a:spcPct val="150000"/>
              </a:lnSpc>
            </a:pPr>
            <a:endParaRPr lang="en-NZ" dirty="0">
              <a:latin typeface="Arial Rounded MT Bold" panose="020F0704030504030204" pitchFamily="34" charset="77"/>
            </a:endParaRPr>
          </a:p>
          <a:p>
            <a:pPr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If the </a:t>
            </a:r>
            <a:r>
              <a:rPr lang="en-NZ" i="1" dirty="0">
                <a:latin typeface="Arial Rounded MT Bold" panose="020F0704030504030204" pitchFamily="34" charset="77"/>
              </a:rPr>
              <a:t>average</a:t>
            </a:r>
            <a:r>
              <a:rPr lang="en-NZ" dirty="0">
                <a:latin typeface="Arial Rounded MT Bold" panose="020F0704030504030204" pitchFamily="34" charset="77"/>
              </a:rPr>
              <a:t> separation is </a:t>
            </a:r>
            <a:r>
              <a:rPr lang="en-NZ" i="1" dirty="0">
                <a:latin typeface="Arial Rounded MT Bold" panose="020F0704030504030204" pitchFamily="34" charset="77"/>
              </a:rPr>
              <a:t>L</a:t>
            </a:r>
            <a:r>
              <a:rPr lang="en-NZ" dirty="0">
                <a:latin typeface="Arial Rounded MT Bold" panose="020F0704030504030204" pitchFamily="34" charset="77"/>
              </a:rPr>
              <a:t> = 3.37 nm  (about 11 molecular diameters) and </a:t>
            </a: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2000" dirty="0">
                <a:latin typeface="Arial Rounded MT Bold" panose="020F0704030504030204" pitchFamily="34" charset="77"/>
              </a:rPr>
              <a:t> </a:t>
            </a:r>
            <a:r>
              <a:rPr lang="en-AU" sz="1800" dirty="0">
                <a:latin typeface="Arial Rounded MT Bold" panose="020F0704030504030204" pitchFamily="34" charset="77"/>
              </a:rPr>
              <a:t>= 130 nm, the average particle misses 130/3.37 = </a:t>
            </a:r>
            <a:r>
              <a:rPr lang="en-AU" dirty="0">
                <a:latin typeface="Arial Rounded MT Bold" panose="020F0704030504030204" pitchFamily="34" charset="77"/>
              </a:rPr>
              <a:t>35</a:t>
            </a:r>
            <a:r>
              <a:rPr lang="en-AU" sz="1800" dirty="0">
                <a:latin typeface="Arial Rounded MT Bold" panose="020F0704030504030204" pitchFamily="34" charset="77"/>
              </a:rPr>
              <a:t> other particles before a collision.</a:t>
            </a:r>
            <a:endParaRPr lang="en-US" dirty="0"/>
          </a:p>
        </p:txBody>
      </p:sp>
      <p:pic>
        <p:nvPicPr>
          <p:cNvPr id="15" name="Picture 14" descr="A diagram of a grid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CCE424A3-CD0A-1ABC-9BD3-B0F15B89C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22" y="2712676"/>
            <a:ext cx="4809958" cy="39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a number of particles&#10;&#10;Description automatically generated">
            <a:extLst>
              <a:ext uri="{FF2B5EF4-FFF2-40B4-BE49-F238E27FC236}">
                <a16:creationId xmlns:a16="http://schemas.microsoft.com/office/drawing/2014/main" id="{F9239711-B042-7DCB-AF8D-5F8A696CF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1" y="85782"/>
            <a:ext cx="11354937" cy="4008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5B4CD-D205-9464-7F5A-5227EA1CE17F}"/>
              </a:ext>
            </a:extLst>
          </p:cNvPr>
          <p:cNvSpPr txBox="1"/>
          <p:nvPr/>
        </p:nvSpPr>
        <p:spPr>
          <a:xfrm>
            <a:off x="418531" y="4293644"/>
            <a:ext cx="6082354" cy="225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2000" dirty="0">
                <a:latin typeface="Arial Rounded MT Bold" panose="020F0704030504030204" pitchFamily="34" charset="77"/>
              </a:rPr>
              <a:t> </a:t>
            </a:r>
            <a:r>
              <a:rPr lang="en-AU" dirty="0">
                <a:latin typeface="Arial Rounded MT Bold" panose="020F0704030504030204" pitchFamily="34" charset="77"/>
              </a:rPr>
              <a:t>= 130 nm compared to 66 nm in table, although there is a factor of </a:t>
            </a:r>
            <a:r>
              <a:rPr lang="en-AU" sz="2000" b="1" dirty="0">
                <a:latin typeface="Arial Rounded MT Bold" panose="020F0704030504030204" pitchFamily="34" charset="77"/>
              </a:rPr>
              <a:t>√</a:t>
            </a:r>
            <a:r>
              <a:rPr lang="en-AU" dirty="0">
                <a:latin typeface="Arial Rounded MT Bold" panose="020F0704030504030204" pitchFamily="34" charset="77"/>
              </a:rPr>
              <a:t>2 due to t</a:t>
            </a:r>
            <a:r>
              <a:rPr lang="en-NZ" sz="1800" dirty="0">
                <a:effectLst/>
                <a:latin typeface="Arial Rounded MT Bold" panose="020F0704030504030204" pitchFamily="34" charset="77"/>
              </a:rPr>
              <a:t>he average relative speed (giving </a:t>
            </a:r>
            <a:r>
              <a:rPr lang="en-AU" sz="2000" b="1" dirty="0">
                <a:latin typeface="Fairwater Script" panose="020F0502020204030204" pitchFamily="34" charset="0"/>
              </a:rPr>
              <a:t>l</a:t>
            </a:r>
            <a:r>
              <a:rPr lang="en-AU" sz="2000" dirty="0">
                <a:latin typeface="Arial Rounded MT Bold" panose="020F0704030504030204" pitchFamily="34" charset="77"/>
              </a:rPr>
              <a:t> </a:t>
            </a:r>
            <a:r>
              <a:rPr lang="en-AU" dirty="0">
                <a:latin typeface="Arial Rounded MT Bold" panose="020F0704030504030204" pitchFamily="34" charset="77"/>
              </a:rPr>
              <a:t>= 90 nm). Also, size measurements of the molecule have improved (</a:t>
            </a:r>
            <a:r>
              <a:rPr lang="en-NZ" i="1" dirty="0">
                <a:latin typeface="Arial Rounded MT Bold" panose="020F0704030504030204" pitchFamily="34" charset="77"/>
              </a:rPr>
              <a:t>d</a:t>
            </a:r>
            <a:r>
              <a:rPr lang="en-NZ" dirty="0">
                <a:latin typeface="Arial Rounded MT Bold" panose="020F0704030504030204" pitchFamily="34" charset="77"/>
              </a:rPr>
              <a:t>  =  0.305 nm for N</a:t>
            </a:r>
            <a:r>
              <a:rPr lang="en-NZ" baseline="-25000" dirty="0">
                <a:latin typeface="Arial Rounded MT Bold" panose="020F0704030504030204" pitchFamily="34" charset="77"/>
              </a:rPr>
              <a:t>2</a:t>
            </a:r>
            <a:r>
              <a:rPr lang="en-NZ" dirty="0">
                <a:latin typeface="Arial Rounded MT Bold" panose="020F0704030504030204" pitchFamily="34" charset="77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en-NZ" dirty="0">
                <a:latin typeface="Arial Rounded MT Bold" panose="020F0704030504030204" pitchFamily="34" charset="77"/>
              </a:rPr>
              <a:t>The </a:t>
            </a:r>
            <a:r>
              <a:rPr lang="en-NZ" dirty="0" err="1">
                <a:latin typeface="Arial Rounded MT Bold" panose="020F0704030504030204" pitchFamily="34" charset="77"/>
              </a:rPr>
              <a:t>alues</a:t>
            </a:r>
            <a:r>
              <a:rPr lang="en-NZ" dirty="0">
                <a:latin typeface="Arial Rounded MT Bold" panose="020F0704030504030204" pitchFamily="34" charset="77"/>
              </a:rPr>
              <a:t> above are in the right ballpark though.</a:t>
            </a:r>
          </a:p>
        </p:txBody>
      </p:sp>
      <p:pic>
        <p:nvPicPr>
          <p:cNvPr id="6" name="Picture 5" descr="A close-up of a tv&#10;&#10;Description automatically generated">
            <a:extLst>
              <a:ext uri="{FF2B5EF4-FFF2-40B4-BE49-F238E27FC236}">
                <a16:creationId xmlns:a16="http://schemas.microsoft.com/office/drawing/2014/main" id="{ECBC9B83-192A-394D-E51E-08E76ABAF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06" y="3828126"/>
            <a:ext cx="4549254" cy="30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ing-3602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445560D-D536-5303-F76E-47C525B8E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1" y="590714"/>
            <a:ext cx="10840500" cy="56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28828</TotalTime>
  <Words>1169</Words>
  <Application>Microsoft Macintosh PowerPoint</Application>
  <PresentationFormat>Widescreen</PresentationFormat>
  <Paragraphs>64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Rounded MT Bold</vt:lpstr>
      <vt:lpstr>Calibri</vt:lpstr>
      <vt:lpstr>Fairwater Script</vt:lpstr>
      <vt:lpstr>Google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Stephen Curran</dc:creator>
  <dc:description/>
  <cp:lastModifiedBy>Stephen Curran</cp:lastModifiedBy>
  <cp:revision>180</cp:revision>
  <dcterms:created xsi:type="dcterms:W3CDTF">2022-02-06T07:32:32Z</dcterms:created>
  <dcterms:modified xsi:type="dcterms:W3CDTF">2025-02-14T07:56:21Z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14</vt:i4>
  </property>
</Properties>
</file>